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8"/>
  </p:notesMasterIdLst>
  <p:sldIdLst>
    <p:sldId id="1029" r:id="rId2"/>
    <p:sldId id="1030" r:id="rId3"/>
    <p:sldId id="1031" r:id="rId4"/>
    <p:sldId id="1033" r:id="rId5"/>
    <p:sldId id="1034" r:id="rId6"/>
    <p:sldId id="1035" r:id="rId7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FF6600"/>
    <a:srgbClr val="FF9900"/>
    <a:srgbClr val="CEDDEA"/>
    <a:srgbClr val="FFFFCC"/>
    <a:srgbClr val="99CCFF"/>
    <a:srgbClr val="CCFFCC"/>
    <a:srgbClr val="AAD5F8"/>
    <a:srgbClr val="D6E3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5758FB7-9AC5-4552-8A53-C91805E547FA}" styleName="Designformatvorlage 1 - Akz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2" autoAdjust="0"/>
    <p:restoredTop sz="94660"/>
  </p:normalViewPr>
  <p:slideViewPr>
    <p:cSldViewPr>
      <p:cViewPr varScale="1">
        <p:scale>
          <a:sx n="106" d="100"/>
          <a:sy n="106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8F9433-1EE1-465B-B3A5-4D13C466D280}" type="datetimeFigureOut">
              <a:rPr lang="de-DE" smtClean="0"/>
              <a:t>30.01.2018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2ADC-A731-4929-A60D-78F94BA2E2FA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273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htec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33EDF76-2D19-4701-9985-37EBAC92037B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5496" y="5486400"/>
            <a:ext cx="8879904" cy="1326976"/>
          </a:xfrm>
        </p:spPr>
        <p:txBody>
          <a:bodyPr/>
          <a:lstStyle>
            <a:lvl1pPr marL="0" indent="0" algn="ctr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dirty="0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62860" y="4618724"/>
            <a:ext cx="9018282" cy="78455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4648200"/>
            <a:ext cx="8735888" cy="685800"/>
          </a:xfrm>
        </p:spPr>
        <p:txBody>
          <a:bodyPr anchor="ctr"/>
          <a:lstStyle>
            <a:lvl1pPr algn="ctr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7706685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27E0C-877B-44BC-9B31-968175204650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479A2A6-E61A-42AD-8543-A56FEA1454B7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7908C-4D7C-43FC-B360-CCCB0060C767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de-DE" dirty="0" smtClean="0"/>
              <a:t>Textmasterformat bearbeiten</a:t>
            </a:r>
          </a:p>
          <a:p>
            <a:pPr lvl="1" eaLnBrk="1" latinLnBrk="0" hangingPunct="1"/>
            <a:r>
              <a:rPr lang="de-DE" dirty="0" smtClean="0"/>
              <a:t>Zweite Ebene</a:t>
            </a:r>
          </a:p>
          <a:p>
            <a:pPr lvl="2" eaLnBrk="1" latinLnBrk="0" hangingPunct="1"/>
            <a:r>
              <a:rPr lang="de-DE" dirty="0" smtClean="0"/>
              <a:t>Dritte Ebene</a:t>
            </a:r>
          </a:p>
          <a:p>
            <a:pPr lvl="3" eaLnBrk="1" latinLnBrk="0" hangingPunct="1"/>
            <a:r>
              <a:rPr lang="de-DE" dirty="0" smtClean="0"/>
              <a:t>Vierte Ebene</a:t>
            </a:r>
          </a:p>
          <a:p>
            <a:pPr lvl="4" eaLnBrk="1" latinLnBrk="0" hangingPunct="1"/>
            <a:r>
              <a:rPr lang="de-DE" dirty="0" smtClean="0"/>
              <a:t>Fünfte Ebene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Kapite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Rechtec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D46A5-3353-46E3-9D32-7E217EC28C20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C8CC73-D518-468F-A1A6-53EC257EFD47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2" name="Fußzeilenplatzhalt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717BC5-77D0-4B6C-859B-D1D273FD6681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de-DE" dirty="0"/>
          </a:p>
        </p:txBody>
      </p:sp>
      <p:sp>
        <p:nvSpPr>
          <p:cNvPr id="16" name="Textplatzhalt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1AB5E-CECE-4765-B544-B0778DF12FF3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21799-0961-4913-9FE8-ADE7CDD79416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29907-E81D-4AA2-9468-8E7A555A77CF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8" name="Rechtec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htec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Rechtec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umsplatzhalt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2A3B6F2-DB07-4081-BB4D-ECC9BC7754C6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  <p:sp>
        <p:nvSpPr>
          <p:cNvPr id="14" name="Fußzeilenplatzhalt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dirty="0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 smtClean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 smtClean="0"/>
              <a:t>Textmasterformat bearbeiten</a:t>
            </a:r>
          </a:p>
          <a:p>
            <a:pPr lvl="1" eaLnBrk="1" latinLnBrk="0" hangingPunct="1"/>
            <a:r>
              <a:rPr kumimoji="0" lang="de-DE" dirty="0" smtClean="0"/>
              <a:t>Zweite Ebene</a:t>
            </a:r>
          </a:p>
          <a:p>
            <a:pPr lvl="2" eaLnBrk="1" latinLnBrk="0" hangingPunct="1"/>
            <a:r>
              <a:rPr kumimoji="0" lang="de-DE" dirty="0" smtClean="0"/>
              <a:t>Dritte Ebene</a:t>
            </a:r>
          </a:p>
          <a:p>
            <a:pPr lvl="3" eaLnBrk="1" latinLnBrk="0" hangingPunct="1"/>
            <a:r>
              <a:rPr kumimoji="0" lang="de-DE" dirty="0" smtClean="0"/>
              <a:t>Vierte Ebene</a:t>
            </a:r>
          </a:p>
          <a:p>
            <a:pPr lvl="4" eaLnBrk="1" latinLnBrk="0" hangingPunct="1"/>
            <a:r>
              <a:rPr kumimoji="0" lang="de-DE" dirty="0" smtClean="0"/>
              <a:t>Fünfte Ebene</a:t>
            </a:r>
            <a:endParaRPr kumimoji="0" lang="en-US" dirty="0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C05710-9F52-4497-8828-45999369F208}" type="datetime1">
              <a:rPr lang="de-DE" smtClean="0"/>
              <a:t>30.01.2018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7" name="Rechtec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htec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htec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4C954C6-D6FB-47FA-843A-2CC41ED80223}" type="slidenum">
              <a:rPr lang="de-DE" smtClean="0"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6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0.png"/><Relationship Id="rId2" Type="http://schemas.openxmlformats.org/officeDocument/2006/relationships/image" Target="../media/image33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0.png"/><Relationship Id="rId2" Type="http://schemas.openxmlformats.org/officeDocument/2006/relationships/image" Target="../media/image34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3.png"/><Relationship Id="rId2" Type="http://schemas.openxmlformats.org/officeDocument/2006/relationships/image" Target="../media/image34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Normalenform einer Ebene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Eine besonders einfache Darstellung </a:t>
                </a:r>
                <a:br>
                  <a:rPr lang="de-DE" sz="2400" dirty="0" smtClean="0"/>
                </a:br>
                <a:r>
                  <a:rPr lang="de-DE" sz="2400" dirty="0" smtClean="0"/>
                  <a:t>ergibt </a:t>
                </a:r>
                <a:r>
                  <a:rPr lang="de-DE" sz="2400" dirty="0"/>
                  <a:t>sich mit Hilfe eines </a:t>
                </a:r>
                <a:r>
                  <a:rPr lang="de-DE" sz="2400" dirty="0" err="1"/>
                  <a:t>Normalenvektors</a:t>
                </a:r>
                <a:r>
                  <a:rPr lang="de-DE" sz="2400" dirty="0"/>
                  <a:t>.</a:t>
                </a:r>
              </a:p>
              <a:p>
                <a:pPr marL="0" lvl="0" indent="0">
                  <a:buNone/>
                </a:pPr>
                <a:r>
                  <a:rPr lang="de-DE" sz="2400" dirty="0"/>
                  <a:t>Jeder Vektor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de-DE" sz="24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𝑃𝑋</m:t>
                        </m:r>
                      </m:e>
                    </m:acc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itchFamily="18" charset="0"/>
                      </a:rPr>
                      <m:t>=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𝑥</m:t>
                        </m:r>
                      </m:e>
                    </m:acc>
                    <m:r>
                      <a:rPr lang="de-DE" sz="24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−</m:t>
                    </m:r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de-DE" sz="2400" dirty="0"/>
                  <a:t> </a:t>
                </a:r>
                <a:r>
                  <a:rPr lang="de-DE" sz="2400" dirty="0" smtClean="0"/>
                  <a:t>innerhalb </a:t>
                </a:r>
                <a:br>
                  <a:rPr lang="de-DE" sz="2400" dirty="0" smtClean="0"/>
                </a:br>
                <a:r>
                  <a:rPr lang="de-DE" sz="2400" dirty="0" smtClean="0"/>
                  <a:t>der Ebene </a:t>
                </a:r>
                <a:r>
                  <a:rPr lang="de-DE" sz="2400" dirty="0"/>
                  <a:t>liegt senkrecht zu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𝑛</m:t>
                        </m:r>
                      </m:e>
                    </m:acc>
                  </m:oMath>
                </a14:m>
                <a:r>
                  <a:rPr lang="de-DE" sz="2400" dirty="0"/>
                  <a:t>. </a:t>
                </a:r>
                <a:r>
                  <a:rPr lang="de-DE" sz="2400" dirty="0" smtClean="0"/>
                  <a:t/>
                </a:r>
                <a:br>
                  <a:rPr lang="de-DE" sz="2400" dirty="0" smtClean="0"/>
                </a:br>
                <a:r>
                  <a:rPr lang="de-DE" sz="2400" dirty="0" smtClean="0"/>
                  <a:t>Daraus erhält man die </a:t>
                </a:r>
                <a:r>
                  <a:rPr lang="de-DE" sz="2400" dirty="0" smtClean="0">
                    <a:solidFill>
                      <a:srgbClr val="FF0000"/>
                    </a:solidFill>
                  </a:rPr>
                  <a:t>Normalenform</a:t>
                </a:r>
                <a:r>
                  <a:rPr lang="de-DE" sz="2400" dirty="0" smtClean="0"/>
                  <a:t>:</a:t>
                </a:r>
              </a:p>
              <a:p>
                <a:pPr marL="0" lvl="0" indent="0">
                  <a:buNone/>
                </a:pPr>
                <a:endParaRPr lang="de-DE" sz="2400" dirty="0"/>
              </a:p>
              <a:p>
                <a:pPr marL="0" lvl="0" indent="0">
                  <a:buNone/>
                </a:pPr>
                <a:endParaRPr lang="de-DE" sz="2400" dirty="0" smtClean="0"/>
              </a:p>
              <a:p>
                <a:pPr marL="0" lvl="0" indent="0">
                  <a:buNone/>
                </a:pPr>
                <a:endParaRPr lang="de-DE" sz="2400" dirty="0"/>
              </a:p>
              <a:p>
                <a:pPr marL="0" lvl="0" indent="0">
                  <a:buNone/>
                </a:pPr>
                <a:r>
                  <a:rPr lang="de-DE" sz="2400" dirty="0" smtClean="0"/>
                  <a:t>Beispiel</a:t>
                </a:r>
                <a:r>
                  <a:rPr lang="de-DE" sz="2400" dirty="0"/>
                  <a:t>: </a:t>
                </a:r>
                <a:r>
                  <a:rPr lang="de-DE" sz="2400" dirty="0" smtClean="0"/>
                  <a:t> </a:t>
                </a:r>
                <a14:m>
                  <m:oMath xmlns:m="http://schemas.openxmlformats.org/officeDocument/2006/math">
                    <m:r>
                      <a:rPr lang="de-DE" sz="2200" i="1">
                        <a:solidFill>
                          <a:prstClr val="black"/>
                        </a:solidFill>
                        <a:latin typeface="Cambria Math"/>
                      </a:rPr>
                      <m:t>𝐸</m:t>
                    </m:r>
                    <m:r>
                      <a:rPr lang="de-DE" sz="2200">
                        <a:solidFill>
                          <a:prstClr val="black"/>
                        </a:solidFill>
                        <a:latin typeface="Cambria Math"/>
                      </a:rPr>
                      <m:t>:</m:t>
                    </m:r>
                    <m:r>
                      <a:rPr lang="de-DE" sz="2200" b="0" i="0" smtClean="0">
                        <a:solidFill>
                          <a:prstClr val="black"/>
                        </a:solidFill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𝑥</m:t>
                            </m:r>
                          </m:e>
                        </m:acc>
                        <m:r>
                          <a:rPr lang="de-DE" sz="2200" b="0" i="0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−</m:t>
                        </m:r>
                        <m:d>
                          <m:dPr>
                            <m:begChr m:val=""/>
                            <m:endChr m:val=""/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a:rPr lang="de-DE" sz="2200" b="0" i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−1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 b="0" i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 b="0" i="0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1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d>
                      </m:e>
                    </m:d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/>
                      </a:rPr>
                      <m:t>⋅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m:rPr>
                                      <m:brk m:alnAt="7"/>
                                    </m:rPr>
                                    <a:rPr lang="de-DE" sz="2200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0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/>
                      </a:rPr>
                      <m:t>=0</m:t>
                    </m:r>
                  </m:oMath>
                </a14:m>
                <a:endParaRPr lang="de-DE" sz="22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808" y="1628801"/>
            <a:ext cx="2652656" cy="2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Abgerundetes Rechteck 5"/>
              <p:cNvSpPr/>
              <p:nvPr/>
            </p:nvSpPr>
            <p:spPr>
              <a:xfrm>
                <a:off x="1403648" y="3789040"/>
                <a:ext cx="2691928" cy="504056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</a:rPr>
                        <m:t>𝐸</m:t>
                      </m:r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:</m:t>
                      </m:r>
                      <m:d>
                        <m:d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</m:acc>
                        </m:e>
                      </m:d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⋅</m:t>
                      </m:r>
                      <m:acc>
                        <m:accPr>
                          <m:chr m:val="⃗"/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acc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de-DE" sz="2400" dirty="0">
                  <a:solidFill>
                    <a:prstClr val="black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6" name="Abgerundetes 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8" y="3789040"/>
                <a:ext cx="2691928" cy="504056"/>
              </a:xfrm>
              <a:prstGeom prst="roundRect">
                <a:avLst>
                  <a:gd name="adj" fmla="val 17878"/>
                </a:avLst>
              </a:prstGeom>
              <a:blipFill>
                <a:blip r:embed="rId4"/>
                <a:stretch>
                  <a:fillRect t="-13415" b="-7317"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hteck 6"/>
          <p:cNvSpPr/>
          <p:nvPr/>
        </p:nvSpPr>
        <p:spPr>
          <a:xfrm>
            <a:off x="899592" y="4335487"/>
            <a:ext cx="47512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400" dirty="0" smtClean="0">
                <a:solidFill>
                  <a:srgbClr val="FF0000"/>
                </a:solidFill>
              </a:rPr>
              <a:t>Stützvektor                Normalenvektor</a:t>
            </a:r>
            <a:endParaRPr lang="de-DE" sz="2400" dirty="0"/>
          </a:p>
        </p:txBody>
      </p:sp>
      <p:sp>
        <p:nvSpPr>
          <p:cNvPr id="8" name="Gerade Verbindung 7"/>
          <p:cNvSpPr/>
          <p:nvPr/>
        </p:nvSpPr>
        <p:spPr>
          <a:xfrm flipV="1">
            <a:off x="2627784" y="4229042"/>
            <a:ext cx="0" cy="280078"/>
          </a:xfrm>
          <a:prstGeom prst="line">
            <a:avLst/>
          </a:prstGeom>
          <a:noFill/>
          <a:ln w="0">
            <a:solidFill>
              <a:srgbClr val="FF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0" name="Gerade Verbindung 9"/>
          <p:cNvSpPr/>
          <p:nvPr/>
        </p:nvSpPr>
        <p:spPr>
          <a:xfrm flipV="1">
            <a:off x="3203848" y="4241403"/>
            <a:ext cx="0" cy="280078"/>
          </a:xfrm>
          <a:prstGeom prst="line">
            <a:avLst/>
          </a:prstGeom>
          <a:noFill/>
          <a:ln w="0">
            <a:solidFill>
              <a:srgbClr val="FF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1" name="Gerade Verbindung 10"/>
          <p:cNvSpPr/>
          <p:nvPr/>
        </p:nvSpPr>
        <p:spPr>
          <a:xfrm flipH="1" flipV="1">
            <a:off x="2420144" y="4512067"/>
            <a:ext cx="207640" cy="0"/>
          </a:xfrm>
          <a:prstGeom prst="line">
            <a:avLst/>
          </a:prstGeom>
          <a:noFill/>
          <a:ln w="0">
            <a:solidFill>
              <a:srgbClr val="FF0000"/>
            </a:solidFill>
            <a:prstDash val="solid"/>
            <a:tailEnd type="none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  <p:sp>
        <p:nvSpPr>
          <p:cNvPr id="12" name="Gerade Verbindung 11"/>
          <p:cNvSpPr/>
          <p:nvPr/>
        </p:nvSpPr>
        <p:spPr>
          <a:xfrm flipH="1" flipV="1">
            <a:off x="3203848" y="4521481"/>
            <a:ext cx="207640" cy="0"/>
          </a:xfrm>
          <a:prstGeom prst="line">
            <a:avLst/>
          </a:prstGeom>
          <a:noFill/>
          <a:ln w="0">
            <a:solidFill>
              <a:srgbClr val="FF0000"/>
            </a:solidFill>
            <a:prstDash val="solid"/>
            <a:tailEnd type="none"/>
          </a:ln>
        </p:spPr>
        <p:txBody>
          <a:bodyPr vert="horz" wrap="none" lIns="90000" tIns="45000" rIns="90000" bIns="45000" anchor="ctr" anchorCtr="1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de-DE" sz="1800" b="0" i="0" u="none" strike="noStrike">
              <a:ln>
                <a:noFill/>
              </a:ln>
              <a:latin typeface="Albany" pitchFamily="18"/>
              <a:ea typeface="Andale Sans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0141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Koordinatenform der Ebene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buNone/>
                </a:pPr>
                <a:r>
                  <a:rPr lang="de-DE" sz="2400" dirty="0" smtClean="0"/>
                  <a:t>Durch Ausmultiplizieren der </a:t>
                </a:r>
                <a:r>
                  <a:rPr lang="de-DE" sz="2400" dirty="0"/>
                  <a:t>Normalenform </a:t>
                </a:r>
                <a:r>
                  <a:rPr lang="de-DE" sz="2400" dirty="0" smtClean="0"/>
                  <a:t>erhält man </a:t>
                </a:r>
                <a:r>
                  <a:rPr lang="de-DE" sz="2400" dirty="0"/>
                  <a:t>die </a:t>
                </a:r>
                <a:r>
                  <a:rPr lang="de-DE" sz="2400" dirty="0">
                    <a:solidFill>
                      <a:srgbClr val="FF0000"/>
                    </a:solidFill>
                  </a:rPr>
                  <a:t>Koordinatenform</a:t>
                </a:r>
                <a:r>
                  <a:rPr lang="de-DE" sz="2400" dirty="0"/>
                  <a:t>:</a:t>
                </a:r>
              </a:p>
              <a:p>
                <a:pPr marL="0" indent="0">
                  <a:buNone/>
                </a:pPr>
                <a:endParaRPr lang="de-DE" sz="2400" dirty="0" smtClean="0"/>
              </a:p>
              <a:p>
                <a:pPr marL="0" indent="0">
                  <a:buNone/>
                </a:pPr>
                <a:endParaRPr lang="de-DE" sz="2400" dirty="0"/>
              </a:p>
              <a:p>
                <a:pPr marL="0" indent="0">
                  <a:buNone/>
                </a:pPr>
                <a:r>
                  <a:rPr lang="de-DE" sz="2400" dirty="0" smtClean="0"/>
                  <a:t>Aus der Koordinatenform kann man den Normalenvektor der Ebene direkt ablesen (blau dargestellt). </a:t>
                </a:r>
              </a:p>
              <a:p>
                <a:pPr marL="0" indent="0">
                  <a:buNone/>
                </a:pPr>
                <a:endParaRPr lang="de-DE" sz="800" dirty="0" smtClean="0"/>
              </a:p>
              <a:p>
                <a:pPr marL="0" indent="0">
                  <a:buNone/>
                </a:pPr>
                <a:r>
                  <a:rPr lang="de-DE" sz="2400" dirty="0" smtClean="0"/>
                  <a:t>Beispiel:	</a:t>
                </a:r>
                <a14:m>
                  <m:oMath xmlns:m="http://schemas.openxmlformats.org/officeDocument/2006/math">
                    <m:r>
                      <a:rPr lang="de-DE" sz="2400" i="1">
                        <a:latin typeface="Cambria Math" pitchFamily="18" charset="0"/>
                        <a:ea typeface="Cambria Math" pitchFamily="18" charset="0"/>
                      </a:rPr>
                      <m:t>𝐸</m:t>
                    </m:r>
                    <m:r>
                      <a:rPr lang="de-DE" sz="2400" i="1">
                        <a:latin typeface="Cambria Math" pitchFamily="18" charset="0"/>
                        <a:ea typeface="Cambria Math" pitchFamily="18" charset="0"/>
                      </a:rPr>
                      <m:t>:  2</m:t>
                    </m:r>
                    <m:sSub>
                      <m:sSub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1</m:t>
                        </m:r>
                      </m:sub>
                    </m:sSub>
                    <m:r>
                      <a:rPr lang="de-DE" sz="2400" b="0" i="1" smtClean="0">
                        <a:solidFill>
                          <a:srgbClr val="0000FF"/>
                        </a:solidFill>
                        <a:latin typeface="Cambria Math" pitchFamily="18" charset="0"/>
                        <a:ea typeface="Cambria Math" pitchFamily="18" charset="0"/>
                      </a:rPr>
                      <m:t>−3</m:t>
                    </m:r>
                    <m:sSub>
                      <m:sSub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2</m:t>
                        </m:r>
                      </m:sub>
                    </m:sSub>
                    <m:r>
                      <a:rPr lang="de-DE" sz="24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+</m:t>
                    </m:r>
                    <m:r>
                      <a:rPr lang="de-DE" sz="2400" b="0" i="1" smtClean="0">
                        <a:solidFill>
                          <a:srgbClr val="0000FF"/>
                        </a:solidFill>
                        <a:latin typeface="Cambria Math" pitchFamily="18" charset="0"/>
                        <a:ea typeface="Cambria Math" pitchFamily="18" charset="0"/>
                      </a:rPr>
                      <m:t>1</m:t>
                    </m:r>
                    <m:sSub>
                      <m:sSubPr>
                        <m:ctrlP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sSubPr>
                      <m:e>
                        <m:r>
                          <a:rPr lang="de-DE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𝑥</m:t>
                        </m:r>
                      </m:e>
                      <m:sub>
                        <m:r>
                          <a:rPr lang="de-DE" sz="2400">
                            <a:solidFill>
                              <a:prstClr val="black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3</m:t>
                        </m:r>
                      </m:sub>
                    </m:sSub>
                    <m:r>
                      <a:rPr lang="de-DE" sz="24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r>
                      <a:rPr lang="de-DE" sz="2400" b="0" i="1" smtClean="0">
                        <a:solidFill>
                          <a:prstClr val="black"/>
                        </a:solidFill>
                        <a:latin typeface="Cambria Math"/>
                        <a:ea typeface="Cambria Math" pitchFamily="18" charset="0"/>
                      </a:rPr>
                      <m:t>4</m:t>
                    </m:r>
                  </m:oMath>
                </a14:m>
                <a:r>
                  <a:rPr lang="de-DE" sz="2400" dirty="0" smtClean="0"/>
                  <a:t> </a:t>
                </a:r>
              </a:p>
              <a:p>
                <a:pPr marL="0" indent="0">
                  <a:buNone/>
                </a:pPr>
                <a:r>
                  <a:rPr lang="de-DE" sz="2400" dirty="0" smtClean="0"/>
                  <a:t>Der Normelenvektor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𝐸</m:t>
                    </m:r>
                  </m:oMath>
                </a14:m>
                <a:r>
                  <a:rPr lang="de-DE" sz="2400" dirty="0" smtClean="0"/>
                  <a:t> ist dann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accPr>
                      <m:e>
                        <m:r>
                          <a:rPr lang="de-DE" sz="2200" b="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  <m:t>𝑛</m:t>
                        </m:r>
                      </m:e>
                    </m:acc>
                    <m:r>
                      <a:rPr lang="de-DE" sz="2200" b="0" i="0" smtClean="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=</m:t>
                    </m:r>
                    <m:d>
                      <m:dPr>
                        <m:begChr m:val=""/>
                        <m:endChr m:val=""/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dPr>
                          <m:e>
                            <m:m>
                              <m:mPr>
                                <m:mcs>
                                  <m:mc>
                                    <m:mcPr>
                                      <m:count m:val="1"/>
                                      <m:mcJc m:val="center"/>
                                    </m:mcPr>
                                  </m:mc>
                                </m:mcs>
                                <m:ctrlPr>
                                  <a:rPr lang="de-DE" sz="2200" i="1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mPr>
                              <m:mr>
                                <m:e>
                                  <m:r>
                                    <a:rPr lang="de-DE" sz="2200" b="0" i="0" smtClean="0">
                                      <a:solidFill>
                                        <a:srgbClr val="0000FF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2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0" smtClean="0">
                                      <a:solidFill>
                                        <a:srgbClr val="0000FF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−3</m:t>
                                  </m:r>
                                </m:e>
                              </m:mr>
                              <m:mr>
                                <m:e>
                                  <m:r>
                                    <a:rPr lang="de-DE" sz="2200" b="0" i="0" smtClean="0">
                                      <a:solidFill>
                                        <a:srgbClr val="0000FF"/>
                                      </a:solidFill>
                                      <a:latin typeface="Cambria Math" pitchFamily="18" charset="0"/>
                                      <a:ea typeface="Cambria Math" pitchFamily="18" charset="0"/>
                                    </a:rPr>
                                    <m:t>1</m:t>
                                  </m:r>
                                </m:e>
                              </m:mr>
                            </m:m>
                          </m:e>
                        </m:d>
                      </m:e>
                    </m:d>
                  </m:oMath>
                </a14:m>
                <a:r>
                  <a:rPr lang="de-DE" sz="2400" dirty="0" smtClean="0">
                    <a:latin typeface="Cambria Math" pitchFamily="18" charset="0"/>
                    <a:ea typeface="Cambria Math" pitchFamily="18" charset="0"/>
                  </a:rPr>
                  <a:t>.</a:t>
                </a:r>
                <a:endParaRPr lang="de-DE" sz="2400" dirty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Abgerundetes Rechteck 4"/>
              <p:cNvSpPr/>
              <p:nvPr/>
            </p:nvSpPr>
            <p:spPr>
              <a:xfrm>
                <a:off x="2591780" y="2492896"/>
                <a:ext cx="3960440" cy="648072"/>
              </a:xfrm>
              <a:prstGeom prst="roundRect">
                <a:avLst>
                  <a:gd name="adj" fmla="val 17878"/>
                </a:avLst>
              </a:prstGeom>
              <a:solidFill>
                <a:srgbClr val="CCFFCC"/>
              </a:solidFill>
              <a:ln>
                <a:noFill/>
              </a:ln>
              <a:effectLst/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lvl="0" hangingPunc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𝐸</m:t>
                      </m:r>
                      <m:r>
                        <a:rPr lang="de-DE" sz="2400" b="0" i="1" smtClean="0">
                          <a:solidFill>
                            <a:schemeClr val="tx1"/>
                          </a:solidFill>
                          <a:latin typeface="Cambria Math"/>
                        </a:rPr>
                        <m:t>:  </m:t>
                      </m:r>
                      <m:r>
                        <a:rPr lang="de-DE" sz="2400" i="1">
                          <a:solidFill>
                            <a:srgbClr val="0000FF"/>
                          </a:solidFill>
                          <a:latin typeface="Cambria Math"/>
                        </a:rPr>
                        <m:t>𝑎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2400" i="1">
                          <a:solidFill>
                            <a:srgbClr val="0000FF"/>
                          </a:solidFill>
                          <a:latin typeface="Cambria Math"/>
                        </a:rPr>
                        <m:t>𝑏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r>
                        <a:rPr lang="de-DE" sz="2400" i="1">
                          <a:solidFill>
                            <a:srgbClr val="0000FF"/>
                          </a:solidFill>
                          <a:latin typeface="Cambria Math"/>
                        </a:rPr>
                        <m:t>𝑐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de-DE" sz="2400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de-DE" sz="2400">
                          <a:solidFill>
                            <a:prstClr val="black"/>
                          </a:solidFill>
                          <a:latin typeface="Cambria Math"/>
                        </a:rPr>
                        <m:t>=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</a:rPr>
                        <m:t>𝑑</m:t>
                      </m:r>
                    </m:oMath>
                  </m:oMathPara>
                </a14:m>
                <a:endParaRPr lang="de-DE" sz="2400" dirty="0">
                  <a:solidFill>
                    <a:prstClr val="black"/>
                  </a:solidFill>
                  <a:latin typeface="Albany" pitchFamily="18"/>
                </a:endParaRPr>
              </a:p>
            </p:txBody>
          </p:sp>
        </mc:Choice>
        <mc:Fallback xmlns="">
          <p:sp>
            <p:nvSpPr>
              <p:cNvPr id="5" name="Abgerundetes Rechtec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1780" y="2492896"/>
                <a:ext cx="3960440" cy="648072"/>
              </a:xfrm>
              <a:prstGeom prst="roundRect">
                <a:avLst>
                  <a:gd name="adj" fmla="val 17878"/>
                </a:avLst>
              </a:prstGeom>
              <a:blipFill rotWithShape="0">
                <a:blip r:embed="rId3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6458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Aufgabe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lvl="0" indent="0">
                  <a:spcBef>
                    <a:spcPts val="600"/>
                  </a:spcBef>
                  <a:buClrTx/>
                  <a:buSzPct val="100000"/>
                  <a:buNone/>
                </a:pPr>
                <a:r>
                  <a:rPr lang="de-DE" sz="2400" dirty="0" smtClean="0"/>
                  <a:t>Gegeben </a:t>
                </a:r>
                <a:r>
                  <a:rPr lang="de-DE" sz="2400" dirty="0"/>
                  <a:t>sei die Ebene </a:t>
                </a:r>
                <a14:m>
                  <m:oMath xmlns:m="http://schemas.openxmlformats.org/officeDocument/2006/math">
                    <m:r>
                      <a:rPr lang="de-DE" sz="2200" i="1" dirty="0" smtClean="0">
                        <a:latin typeface="Cambria Math"/>
                      </a:rPr>
                      <m:t>𝐸</m:t>
                    </m:r>
                  </m:oMath>
                </a14:m>
                <a:r>
                  <a:rPr lang="de-DE" sz="2400" dirty="0"/>
                  <a:t> durch </a:t>
                </a:r>
                <a14:m>
                  <m:oMath xmlns:m="http://schemas.openxmlformats.org/officeDocument/2006/math"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𝐸</m:t>
                    </m:r>
                    <m:r>
                      <a:rPr lang="de-DE" sz="2200" b="0" i="1" smtClean="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:  </m:t>
                    </m:r>
                    <m:d>
                      <m:d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acc>
                          <m:accPr>
                            <m:chr m:val="⃗"/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accPr>
                          <m:e>
                            <m: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  <m:t>𝑥</m:t>
                            </m:r>
                          </m:e>
                        </m:acc>
                        <m:r>
                          <a:rPr lang="de-DE" sz="2200">
                            <a:solidFill>
                              <a:prstClr val="black"/>
                            </a:solidFill>
                            <a:latin typeface="Cambria Math" pitchFamily="18" charset="0"/>
                            <a:ea typeface="Cambria Math" pitchFamily="18" charset="0"/>
                          </a:rPr>
                          <m:t>−</m:t>
                        </m:r>
                        <m:d>
                          <m:dPr>
                            <m:begChr m:val=""/>
                            <m:endChr m:val=""/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ctrl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r>
                                        <m:rPr>
                                          <m:brk m:alnAt="7"/>
                                        </m:rP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  <m:t>1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>
                                          <a:solidFill>
                                            <a:prstClr val="black"/>
                                          </a:solidFill>
                                          <a:latin typeface="Cambria Math" pitchFamily="18" charset="0"/>
                                          <a:ea typeface="Cambria Math" pitchFamily="18" charset="0"/>
                                        </a:rPr>
                                        <m:t>2</m:t>
                                      </m:r>
                                    </m:e>
                                  </m:mr>
                                  <m:mr>
                                    <m:e>
                                      <m: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  <m:t>3</m:t>
                                      </m:r>
                                    </m:e>
                                  </m:mr>
                                </m:m>
                              </m:e>
                            </m:d>
                          </m:e>
                        </m:d>
                      </m:e>
                    </m:d>
                    <m:r>
                      <a:rPr lang="de-DE" sz="22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⋅</m:t>
                    </m:r>
                    <m:d>
                      <m:dPr>
                        <m:ctrlPr>
                          <a:rPr lang="de-DE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de-DE" sz="2200" i="1">
                                <a:solidFill>
                                  <a:prstClr val="black"/>
                                </a:solidFill>
                                <a:latin typeface="Cambria Math" panose="02040503050406030204" pitchFamily="18" charset="0"/>
                                <a:ea typeface="Cambria Math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de-DE" sz="2200">
                        <a:solidFill>
                          <a:prstClr val="black"/>
                        </a:solidFill>
                        <a:latin typeface="Cambria Math" pitchFamily="18" charset="0"/>
                        <a:ea typeface="Cambria Math" pitchFamily="18" charset="0"/>
                      </a:rPr>
                      <m:t>=0</m:t>
                    </m:r>
                  </m:oMath>
                </a14:m>
                <a:r>
                  <a:rPr lang="de-DE" sz="2700" dirty="0" smtClean="0">
                    <a:solidFill>
                      <a:prstClr val="black"/>
                    </a:solidFill>
                  </a:rPr>
                  <a:t>.</a:t>
                </a:r>
              </a:p>
              <a:p>
                <a:pPr marL="0" lvl="0" indent="0">
                  <a:spcBef>
                    <a:spcPts val="600"/>
                  </a:spcBef>
                  <a:buClrTx/>
                  <a:buSzPct val="100000"/>
                  <a:buNone/>
                </a:pPr>
                <a:endParaRPr lang="de-DE" sz="2700" dirty="0">
                  <a:solidFill>
                    <a:prstClr val="black"/>
                  </a:solidFill>
                </a:endParaRPr>
              </a:p>
              <a:p>
                <a:pPr marL="514350" lvl="0" indent="-514350">
                  <a:spcBef>
                    <a:spcPts val="600"/>
                  </a:spcBef>
                  <a:buClrTx/>
                  <a:buSzPct val="100000"/>
                  <a:buFont typeface="+mj-lt"/>
                  <a:buAutoNum type="alphaLcParenR"/>
                </a:pPr>
                <a:r>
                  <a:rPr lang="de-DE" sz="2700" dirty="0" smtClean="0">
                    <a:solidFill>
                      <a:prstClr val="black"/>
                    </a:solidFill>
                  </a:rPr>
                  <a:t>Ermitteln </a:t>
                </a:r>
                <a:r>
                  <a:rPr lang="de-DE" sz="2700" dirty="0">
                    <a:solidFill>
                      <a:prstClr val="black"/>
                    </a:solidFill>
                  </a:rPr>
                  <a:t>Sie eine Koordinatengleichung von </a:t>
                </a:r>
                <a14:m>
                  <m:oMath xmlns:m="http://schemas.openxmlformats.org/officeDocument/2006/math">
                    <m:r>
                      <a:rPr lang="de-DE" sz="2700" i="1" dirty="0" smtClean="0">
                        <a:solidFill>
                          <a:prstClr val="black"/>
                        </a:solidFill>
                        <a:latin typeface="Cambria Math"/>
                      </a:rPr>
                      <m:t>𝐸</m:t>
                    </m:r>
                  </m:oMath>
                </a14:m>
                <a:r>
                  <a:rPr lang="de-DE" sz="2700" dirty="0" smtClean="0">
                    <a:solidFill>
                      <a:prstClr val="black"/>
                    </a:solidFill>
                  </a:rPr>
                  <a:t>.</a:t>
                </a:r>
              </a:p>
              <a:p>
                <a:pPr marL="514350" lvl="0" indent="-514350">
                  <a:spcBef>
                    <a:spcPts val="600"/>
                  </a:spcBef>
                  <a:buClrTx/>
                  <a:buSzPct val="100000"/>
                  <a:buFont typeface="+mj-lt"/>
                  <a:buAutoNum type="alphaLcParenR"/>
                </a:pPr>
                <a:r>
                  <a:rPr lang="de-DE" sz="2400" dirty="0" smtClean="0">
                    <a:solidFill>
                      <a:prstClr val="black"/>
                    </a:solidFill>
                  </a:rPr>
                  <a:t>Liegt </a:t>
                </a:r>
                <a:r>
                  <a:rPr lang="de-DE" sz="2400" dirty="0">
                    <a:solidFill>
                      <a:prstClr val="black"/>
                    </a:solidFill>
                  </a:rPr>
                  <a:t>der Punkt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/>
                      </a:rPr>
                      <m:t>𝑃</m:t>
                    </m:r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/>
                      </a:rPr>
                      <m:t>(7|0|−3)</m:t>
                    </m:r>
                  </m:oMath>
                </a14:m>
                <a:r>
                  <a:rPr lang="de-DE" sz="2400" dirty="0">
                    <a:solidFill>
                      <a:prstClr val="black"/>
                    </a:solidFill>
                  </a:rPr>
                  <a:t> auf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/>
                      </a:rPr>
                      <m:t>𝐸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?</a:t>
                </a:r>
                <a:endParaRPr lang="de-DE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149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423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2400" dirty="0" smtClean="0"/>
                  <a:t>Die Koordinatenform lässt sich auf zwei Arten bestimmen.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Methode 1:</a:t>
                </a:r>
                <a:r>
                  <a:rPr lang="de-DE" sz="2400" dirty="0" smtClean="0"/>
                  <a:t>  Ausmultiplizieren der Normalenform </a:t>
                </a:r>
                <a:r>
                  <a:rPr lang="de-DE" sz="2400" dirty="0"/>
                  <a:t>(aufwändig</a:t>
                </a:r>
                <a:r>
                  <a:rPr lang="de-DE" sz="2400" dirty="0" smtClean="0"/>
                  <a:t>)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m>
                                <m:mPr>
                                  <m:mcs>
                                    <m:mc>
                                      <m:mcPr>
                                        <m:count m:val="1"/>
                                        <m:mcJc m:val="center"/>
                                      </m:mcPr>
                                    </m:mc>
                                  </m:mcs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</m:ctrlPr>
                                </m:mP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ea typeface="Cambria Math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ea typeface="Cambria Math" pitchFamily="18" charset="0"/>
                                          </a:rPr>
                                          <m:t>1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ea typeface="Cambria Math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de-DE" sz="2200" b="0" i="0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ea typeface="Cambria Math" pitchFamily="18" charset="0"/>
                                          </a:rPr>
                                          <m:t>2</m:t>
                                        </m:r>
                                      </m:sub>
                                    </m:sSub>
                                  </m:e>
                                </m:mr>
                                <m:mr>
                                  <m:e>
                                    <m:sSub>
                                      <m:sSubPr>
                                        <m:ctrlP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ea typeface="Cambria Math" pitchFamily="18" charset="0"/>
                                          </a:rPr>
                                          <m:t>𝑥</m:t>
                                        </m:r>
                                      </m:e>
                                      <m:sub>
                                        <m:r>
                                          <a:rPr lang="de-DE" sz="2200" b="0" i="1" smtClean="0">
                                            <a:solidFill>
                                              <a:prstClr val="black"/>
                                            </a:solidFill>
                                            <a:latin typeface="Cambria Math"/>
                                            <a:ea typeface="Cambria Math" pitchFamily="18" charset="0"/>
                                          </a:rPr>
                                          <m:t>3</m:t>
                                        </m:r>
                                      </m:sub>
                                    </m:sSub>
                                  </m:e>
                                </m:mr>
                              </m:m>
                            </m:e>
                          </m:d>
                          <m:r>
                            <a:rPr lang="de-DE" sz="2200">
                              <a:solidFill>
                                <a:prstClr val="black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−</m:t>
                          </m:r>
                          <m:d>
                            <m:dPr>
                              <m:begChr m:val=""/>
                              <m:endChr m:val=""/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sz="22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e-DE" sz="22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2200">
                                            <a:solidFill>
                                              <a:prstClr val="black"/>
                                            </a:solidFill>
                                            <a:latin typeface="Cambria Math" pitchFamily="18" charset="0"/>
                                            <a:ea typeface="Cambria Math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22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  <m:r>
                        <a:rPr lang="de-DE" sz="220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sz="220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=0</m:t>
                      </m:r>
                      <m:r>
                        <a:rPr lang="de-DE" sz="2200" b="0" i="0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 </m:t>
                      </m:r>
                      <m:r>
                        <a:rPr lang="de-DE" sz="22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⇔ </m:t>
                      </m:r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mPr>
                            <m:m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sz="2200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sSub>
                                  <m:sSubPr>
                                    <m:ctrlP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 panose="02040503050406030204" pitchFamily="18" charset="0"/>
                                        <a:ea typeface="Cambria Math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de-DE" sz="2200" i="1">
                                        <a:solidFill>
                                          <a:prstClr val="black"/>
                                        </a:solidFill>
                                        <a:latin typeface="Cambria Math"/>
                                        <a:ea typeface="Cambria Math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</m:e>
                            </m:mr>
                          </m:m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 pitchFamily="18" charset="0"/>
                                  </a:rPr>
                                  <m:t>−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 pitchFamily="18" charset="0"/>
                                  </a:rPr>
                                  <m:t>−</m:t>
                                </m:r>
                                <m:r>
                                  <a:rPr lang="de-DE" sz="2200">
                                    <a:solidFill>
                                      <a:prstClr val="black"/>
                                    </a:solidFill>
                                    <a:latin typeface="Cambria Math" pitchFamily="18" charset="0"/>
                                    <a:ea typeface="Cambria Math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/>
                                    <a:ea typeface="Cambria Math" pitchFamily="18" charset="0"/>
                                  </a:rPr>
                                  <m:t>−</m:t>
                                </m:r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sz="220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22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22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sz="220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=0</m:t>
                      </m:r>
                      <m:r>
                        <a:rPr lang="de-DE" sz="22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⇔</m:t>
                      </m:r>
                    </m:oMath>
                  </m:oMathPara>
                </a14:m>
                <a:endParaRPr lang="de-DE" sz="22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−1</m:t>
                          </m:r>
                        </m:e>
                      </m:d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⋅2+</m:t>
                      </m:r>
                      <m:d>
                        <m:dPr>
                          <m:ctrlPr>
                            <a:rPr lang="de-DE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de-DE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−2</m:t>
                          </m:r>
                        </m:e>
                      </m:d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+</m:t>
                      </m:r>
                      <m:d>
                        <m:dPr>
                          <m:ctrlPr>
                            <a:rPr lang="de-DE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4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de-DE" sz="2400" b="0" i="1" smtClean="0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de-DE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−3</m:t>
                          </m:r>
                        </m:e>
                      </m:d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⋅2=0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⇔</m:t>
                      </m:r>
                    </m:oMath>
                  </m:oMathPara>
                </a14:m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2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−2+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−2+2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−6=0⇔</m:t>
                      </m:r>
                    </m:oMath>
                  </m:oMathPara>
                </a14:m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𝐸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:  2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+2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1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0</m:t>
                      </m:r>
                    </m:oMath>
                  </m:oMathPara>
                </a14:m>
                <a:endParaRPr lang="de-DE" sz="2400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2400" dirty="0" smtClean="0">
                    <a:solidFill>
                      <a:srgbClr val="0000FF"/>
                    </a:solidFill>
                  </a:rPr>
                  <a:t>Keine Sorge, es geht auch einfacher!</a:t>
                </a:r>
                <a:endParaRPr lang="de-DE" sz="2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/>
              <p:cNvSpPr/>
              <p:nvPr/>
            </p:nvSpPr>
            <p:spPr>
              <a:xfrm>
                <a:off x="7008634" y="44624"/>
                <a:ext cx="2099870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de-DE" sz="1600">
                              <a:solidFill>
                                <a:prstClr val="black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−</m:t>
                          </m:r>
                          <m:d>
                            <m:dPr>
                              <m:begChr m:val=""/>
                              <m:endChr m:val=""/>
                              <m:ctrlPr>
                                <a:rPr lang="de-DE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e-DE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16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1600">
                                            <a:solidFill>
                                              <a:prstClr val="black"/>
                                            </a:solidFill>
                                            <a:latin typeface="Cambria Math" pitchFamily="18" charset="0"/>
                                            <a:ea typeface="Cambria Math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16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  <m:r>
                        <a:rPr lang="de-DE" sz="160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DE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sz="160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=0</m:t>
                      </m:r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8" name="Rechteck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8634" y="44624"/>
                <a:ext cx="2099870" cy="7435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156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Methode 2:</a:t>
                </a:r>
                <a:r>
                  <a:rPr lang="de-DE" sz="2400" dirty="0" smtClean="0"/>
                  <a:t>  Die Koordinaten des </a:t>
                </a:r>
                <a:r>
                  <a:rPr lang="de-DE" sz="2400" dirty="0" err="1" smtClean="0"/>
                  <a:t>Normalenvektors</a:t>
                </a:r>
                <a:r>
                  <a:rPr lang="de-DE" sz="2400" dirty="0" smtClean="0"/>
                  <a:t> sind die Koeffizienten in der Koordinatenform: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𝐸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:  2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+2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𝑑</m:t>
                      </m:r>
                    </m:oMath>
                  </m:oMathPara>
                </a14:m>
                <a:endParaRPr lang="de-DE" sz="2400" dirty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2400" dirty="0" smtClean="0"/>
                  <a:t>Setze nun einfach den Stützvektor ein und erhalte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𝑑</m:t>
                    </m:r>
                  </m:oMath>
                </a14:m>
                <a:r>
                  <a:rPr lang="de-DE" sz="2400" dirty="0" smtClean="0"/>
                  <a:t>.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2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⋅1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+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2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+2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⋅3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10=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𝑑</m:t>
                      </m:r>
                    </m:oMath>
                  </m:oMathPara>
                </a14:m>
                <a:endParaRPr lang="de-DE" sz="24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800" dirty="0" smtClean="0"/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2400" dirty="0" smtClean="0"/>
                  <a:t>Somit gilt:</a:t>
                </a:r>
                <a:r>
                  <a:rPr lang="de-DE" sz="2400" dirty="0" smtClean="0">
                    <a:solidFill>
                      <a:srgbClr val="0000FF"/>
                    </a:solidFill>
                  </a:rPr>
                  <a:t> 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𝐸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:  2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+2</m:t>
                      </m:r>
                      <m:sSub>
                        <m:sSubPr>
                          <m:ctrlPr>
                            <a:rPr lang="de-DE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24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10</m:t>
                      </m:r>
                    </m:oMath>
                  </m:oMathPara>
                </a14:m>
                <a:endParaRPr lang="de-DE" sz="2400" dirty="0" smtClean="0">
                  <a:solidFill>
                    <a:srgbClr val="0000FF"/>
                  </a:solidFill>
                </a:endParaRP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2400" dirty="0" smtClean="0">
                  <a:solidFill>
                    <a:srgbClr val="0000FF"/>
                  </a:solidFill>
                </a:endParaRP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2400" dirty="0" smtClean="0"/>
                  <a:t>Das war schon alles!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/>
              <p:cNvSpPr/>
              <p:nvPr/>
            </p:nvSpPr>
            <p:spPr>
              <a:xfrm>
                <a:off x="7008634" y="44624"/>
                <a:ext cx="2099870" cy="7435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right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de-DE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accPr>
                            <m:e>
                              <m:r>
                                <a:rPr lang="de-DE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  <m:t>𝑥</m:t>
                              </m:r>
                            </m:e>
                          </m:acc>
                          <m:r>
                            <a:rPr lang="de-DE" sz="1600">
                              <a:solidFill>
                                <a:prstClr val="black"/>
                              </a:solidFill>
                              <a:latin typeface="Cambria Math" pitchFamily="18" charset="0"/>
                              <a:ea typeface="Cambria Math" pitchFamily="18" charset="0"/>
                            </a:rPr>
                            <m:t>−</m:t>
                          </m:r>
                          <m:d>
                            <m:dPr>
                              <m:begChr m:val=""/>
                              <m:endChr m:val=""/>
                              <m:ctrlPr>
                                <a:rPr lang="de-DE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de-DE" sz="1600" i="1">
                                      <a:solidFill>
                                        <a:prstClr val="black"/>
                                      </a:solidFill>
                                      <a:latin typeface="Cambria Math" panose="02040503050406030204" pitchFamily="18" charset="0"/>
                                      <a:ea typeface="Cambria Math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de-DE" sz="1600" i="1">
                                          <a:solidFill>
                                            <a:prstClr val="black"/>
                                          </a:solidFill>
                                          <a:latin typeface="Cambria Math" panose="02040503050406030204" pitchFamily="18" charset="0"/>
                                          <a:ea typeface="Cambria Math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r>
                                          <m:rPr>
                                            <m:brk m:alnAt="7"/>
                                          </m:rPr>
                                          <a:rPr lang="de-DE" sz="16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1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1600">
                                            <a:solidFill>
                                              <a:prstClr val="black"/>
                                            </a:solidFill>
                                            <a:latin typeface="Cambria Math" pitchFamily="18" charset="0"/>
                                            <a:ea typeface="Cambria Math" pitchFamily="18" charset="0"/>
                                          </a:rPr>
                                          <m:t>2</m:t>
                                        </m:r>
                                      </m:e>
                                    </m:mr>
                                    <m:mr>
                                      <m:e>
                                        <m:r>
                                          <a:rPr lang="de-DE" sz="1600" i="1">
                                            <a:solidFill>
                                              <a:prstClr val="black"/>
                                            </a:solidFill>
                                            <a:latin typeface="Cambria Math" panose="02040503050406030204" pitchFamily="18" charset="0"/>
                                            <a:ea typeface="Cambria Math" pitchFamily="18" charset="0"/>
                                          </a:rPr>
                                          <m:t>3</m:t>
                                        </m:r>
                                      </m:e>
                                    </m:mr>
                                  </m:m>
                                </m:e>
                              </m:d>
                            </m:e>
                          </m:d>
                        </m:e>
                      </m:d>
                      <m:r>
                        <a:rPr lang="de-DE" sz="160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de-DE" sz="1600" i="1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de-DE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de-DE" sz="1600" i="1">
                                    <a:solidFill>
                                      <a:prstClr val="black"/>
                                    </a:solidFill>
                                    <a:latin typeface="Cambria Math" panose="02040503050406030204" pitchFamily="18" charset="0"/>
                                    <a:ea typeface="Cambria Math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  <m:r>
                        <a:rPr lang="de-DE" sz="1600">
                          <a:solidFill>
                            <a:prstClr val="black"/>
                          </a:solidFill>
                          <a:latin typeface="Cambria Math" pitchFamily="18" charset="0"/>
                          <a:ea typeface="Cambria Math" pitchFamily="18" charset="0"/>
                        </a:rPr>
                        <m:t>=0</m:t>
                      </m:r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6" name="Rechtec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8634" y="44624"/>
                <a:ext cx="2099870" cy="7435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6807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Lösung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Inhaltsplatzhalter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Liegt der Punkt </a:t>
                </a:r>
                <a14:m>
                  <m:oMath xmlns:m="http://schemas.openxmlformats.org/officeDocument/2006/math">
                    <m:r>
                      <a:rPr lang="de-DE" sz="2400" b="1" i="1" dirty="0">
                        <a:solidFill>
                          <a:srgbClr val="0000FF"/>
                        </a:solidFill>
                        <a:latin typeface="Cambria Math"/>
                      </a:rPr>
                      <m:t>𝑷</m:t>
                    </m:r>
                    <m:r>
                      <a:rPr lang="de-DE" sz="2400" b="1" i="1" dirty="0">
                        <a:solidFill>
                          <a:srgbClr val="0000FF"/>
                        </a:solidFill>
                        <a:latin typeface="Cambria Math"/>
                      </a:rPr>
                      <m:t>(</m:t>
                    </m:r>
                    <m:r>
                      <a:rPr lang="de-DE" sz="2400" b="1" i="1" dirty="0">
                        <a:solidFill>
                          <a:srgbClr val="0000FF"/>
                        </a:solidFill>
                        <a:latin typeface="Cambria Math"/>
                      </a:rPr>
                      <m:t>𝟕</m:t>
                    </m:r>
                    <m:r>
                      <a:rPr lang="de-DE" sz="2400" b="1" i="1" dirty="0">
                        <a:solidFill>
                          <a:srgbClr val="0000FF"/>
                        </a:solidFill>
                        <a:latin typeface="Cambria Math"/>
                      </a:rPr>
                      <m:t>|</m:t>
                    </m:r>
                    <m:r>
                      <a:rPr lang="de-DE" sz="2400" b="1" i="1" dirty="0">
                        <a:solidFill>
                          <a:srgbClr val="0000FF"/>
                        </a:solidFill>
                        <a:latin typeface="Cambria Math"/>
                      </a:rPr>
                      <m:t>𝟎</m:t>
                    </m:r>
                    <m:r>
                      <a:rPr lang="de-DE" sz="2400" b="1" i="1" dirty="0">
                        <a:solidFill>
                          <a:srgbClr val="0000FF"/>
                        </a:solidFill>
                        <a:latin typeface="Cambria Math"/>
                      </a:rPr>
                      <m:t>|−</m:t>
                    </m:r>
                    <m:r>
                      <a:rPr lang="de-DE" sz="2400" b="1" i="1" dirty="0">
                        <a:solidFill>
                          <a:srgbClr val="0000FF"/>
                        </a:solidFill>
                        <a:latin typeface="Cambria Math"/>
                      </a:rPr>
                      <m:t>𝟑</m:t>
                    </m:r>
                    <m:r>
                      <a:rPr lang="de-DE" sz="2400" b="1" i="1" dirty="0">
                        <a:solidFill>
                          <a:srgbClr val="0000FF"/>
                        </a:solidFill>
                        <a:latin typeface="Cambria Math"/>
                      </a:rPr>
                      <m:t>)</m:t>
                    </m:r>
                  </m:oMath>
                </a14:m>
                <a:r>
                  <a:rPr lang="de-DE" sz="2400" b="1" dirty="0">
                    <a:solidFill>
                      <a:srgbClr val="0000FF"/>
                    </a:solidFill>
                  </a:rPr>
                  <a:t> auf </a:t>
                </a:r>
                <a14:m>
                  <m:oMath xmlns:m="http://schemas.openxmlformats.org/officeDocument/2006/math">
                    <m:r>
                      <a:rPr lang="de-DE" sz="2400" b="1" i="1" dirty="0">
                        <a:solidFill>
                          <a:srgbClr val="0000FF"/>
                        </a:solidFill>
                        <a:latin typeface="Cambria Math"/>
                      </a:rPr>
                      <m:t>𝑬</m:t>
                    </m:r>
                  </m:oMath>
                </a14:m>
                <a:r>
                  <a:rPr lang="de-DE" sz="2400" b="1" dirty="0" smtClean="0">
                    <a:solidFill>
                      <a:srgbClr val="0000FF"/>
                    </a:solidFill>
                  </a:rPr>
                  <a:t>?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800" dirty="0" smtClean="0">
                  <a:solidFill>
                    <a:prstClr val="black"/>
                  </a:solidFill>
                </a:endParaRP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2400" dirty="0" smtClean="0">
                    <a:solidFill>
                      <a:prstClr val="black"/>
                    </a:solidFill>
                  </a:rPr>
                  <a:t>Setze einfach die Koordinaten von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solidFill>
                          <a:prstClr val="black"/>
                        </a:solidFill>
                        <a:latin typeface="Cambria Math"/>
                      </a:rPr>
                      <m:t>𝑃</m:t>
                    </m:r>
                  </m:oMath>
                </a14:m>
                <a:r>
                  <a:rPr lang="de-DE" sz="2400" dirty="0" smtClean="0">
                    <a:solidFill>
                      <a:prstClr val="black"/>
                    </a:solidFill>
                  </a:rPr>
                  <a:t> ein und prüfe, ob die Koordinatengleichung erfüllt wird:</a:t>
                </a: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800" dirty="0" smtClean="0">
                  <a:solidFill>
                    <a:prstClr val="black"/>
                  </a:solidFill>
                </a:endParaRP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2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⋅7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+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0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+2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⋅</m:t>
                      </m:r>
                      <m:d>
                        <m:dPr>
                          <m:ctrlPr>
                            <a:rPr lang="de-DE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−3</m:t>
                          </m:r>
                        </m:e>
                      </m:d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=</m:t>
                      </m:r>
                      <m:r>
                        <a:rPr lang="de-DE" sz="2400" b="0" i="1" smtClean="0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8≠</m:t>
                      </m:r>
                      <m:r>
                        <a:rPr lang="de-DE" sz="24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10</m:t>
                      </m:r>
                    </m:oMath>
                  </m:oMathPara>
                </a14:m>
                <a:endParaRPr lang="de-DE" sz="2400" dirty="0" smtClean="0">
                  <a:solidFill>
                    <a:prstClr val="black"/>
                  </a:solidFill>
                  <a:ea typeface="Cambria Math" pitchFamily="18" charset="0"/>
                </a:endParaRP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endParaRPr lang="de-DE" sz="800" dirty="0" smtClean="0">
                  <a:solidFill>
                    <a:prstClr val="black"/>
                  </a:solidFill>
                </a:endParaRPr>
              </a:p>
              <a:p>
                <a:pPr marL="0" indent="0">
                  <a:spcBef>
                    <a:spcPts val="0"/>
                  </a:spcBef>
                  <a:buClrTx/>
                  <a:buSzPct val="100000"/>
                  <a:buNone/>
                </a:pPr>
                <a:r>
                  <a:rPr lang="de-DE" sz="2400" b="1" dirty="0" smtClean="0">
                    <a:solidFill>
                      <a:srgbClr val="0000FF"/>
                    </a:solidFill>
                  </a:rPr>
                  <a:t>Ergebnis:</a:t>
                </a:r>
                <a:r>
                  <a:rPr lang="de-DE" sz="2400" dirty="0" smtClean="0"/>
                  <a:t> Der Punkt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𝑃</m:t>
                    </m:r>
                  </m:oMath>
                </a14:m>
                <a:r>
                  <a:rPr lang="de-DE" sz="2400" dirty="0" smtClean="0"/>
                  <a:t> liegt nicht in </a:t>
                </a:r>
                <a14:m>
                  <m:oMath xmlns:m="http://schemas.openxmlformats.org/officeDocument/2006/math">
                    <m:r>
                      <a:rPr lang="de-DE" sz="2400" i="1" dirty="0" smtClean="0">
                        <a:latin typeface="Cambria Math"/>
                      </a:rPr>
                      <m:t>𝐸</m:t>
                    </m:r>
                  </m:oMath>
                </a14:m>
                <a:r>
                  <a:rPr lang="de-DE" sz="2400" dirty="0" smtClean="0"/>
                  <a:t>.</a:t>
                </a:r>
                <a:endParaRPr lang="de-DE" sz="2400" dirty="0"/>
              </a:p>
            </p:txBody>
          </p:sp>
        </mc:Choice>
        <mc:Fallback xmlns="">
          <p:sp>
            <p:nvSpPr>
              <p:cNvPr id="4" name="Inhaltsplatzhalt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0">
                <a:blip r:embed="rId2"/>
                <a:stretch>
                  <a:fillRect l="-1197" t="-108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6747794" y="44624"/>
                <a:ext cx="2360710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𝐸</m:t>
                      </m:r>
                      <m:r>
                        <a:rPr lang="de-DE" sz="16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:  2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16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+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sz="16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+2</m:t>
                      </m:r>
                      <m:sSub>
                        <m:sSubPr>
                          <m:ctrlPr>
                            <a:rPr lang="de-DE" sz="16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itchFamily="18" charset="0"/>
                            </a:rPr>
                          </m:ctrlPr>
                        </m:sSubPr>
                        <m:e>
                          <m:r>
                            <a:rPr lang="de-DE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de-DE" sz="1600" i="1">
                              <a:solidFill>
                                <a:prstClr val="black"/>
                              </a:solidFill>
                              <a:latin typeface="Cambria Math"/>
                              <a:ea typeface="Cambria Math" pitchFamily="18" charset="0"/>
                            </a:rPr>
                            <m:t>3</m:t>
                          </m:r>
                        </m:sub>
                      </m:sSub>
                      <m:r>
                        <a:rPr lang="de-DE" sz="1600" i="1">
                          <a:solidFill>
                            <a:prstClr val="black"/>
                          </a:solidFill>
                          <a:latin typeface="Cambria Math"/>
                          <a:ea typeface="Cambria Math" pitchFamily="18" charset="0"/>
                        </a:rPr>
                        <m:t>=10</m:t>
                      </m:r>
                    </m:oMath>
                  </m:oMathPara>
                </a14:m>
                <a:endParaRPr lang="de-DE" sz="1600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794" y="44624"/>
                <a:ext cx="2360710" cy="33855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558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athea">
  <a:themeElements>
    <a:clrScheme name="Benutzerdefiniert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7030A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athe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129</Words>
  <Application>Microsoft Office PowerPoint</Application>
  <PresentationFormat>Bildschirmpräsentation (4:3)</PresentationFormat>
  <Paragraphs>62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4" baseType="lpstr">
      <vt:lpstr>Albany</vt:lpstr>
      <vt:lpstr>Andale Sans UI</vt:lpstr>
      <vt:lpstr>Calibri</vt:lpstr>
      <vt:lpstr>Cambria Math</vt:lpstr>
      <vt:lpstr>Tahoma</vt:lpstr>
      <vt:lpstr>Wingdings</vt:lpstr>
      <vt:lpstr>Wingdings 2</vt:lpstr>
      <vt:lpstr>Galathea</vt:lpstr>
      <vt:lpstr>Normalenform einer Ebene</vt:lpstr>
      <vt:lpstr>Koordinatenform der Ebene</vt:lpstr>
      <vt:lpstr>Aufgabe</vt:lpstr>
      <vt:lpstr>Lösung</vt:lpstr>
      <vt:lpstr>Lösung</vt:lpstr>
      <vt:lpstr>Lösung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Klaus Messner</dc:creator>
  <cp:lastModifiedBy>Klaus Messner</cp:lastModifiedBy>
  <cp:revision>256</cp:revision>
  <dcterms:created xsi:type="dcterms:W3CDTF">2013-03-17T05:38:34Z</dcterms:created>
  <dcterms:modified xsi:type="dcterms:W3CDTF">2018-01-30T15:31:11Z</dcterms:modified>
</cp:coreProperties>
</file>